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4E5186-E279-4480-B55C-52455A721C1F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2A1597-D618-4748-AE5A-75FA2B01C57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UUOdO6eEZ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BlrCHM9IhU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Severe 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DiDomizio</a:t>
            </a:r>
          </a:p>
          <a:p>
            <a:r>
              <a:rPr lang="en-US" dirty="0" smtClean="0"/>
              <a:t>Billy Clark</a:t>
            </a:r>
          </a:p>
          <a:p>
            <a:r>
              <a:rPr lang="en-US" dirty="0" smtClean="0"/>
              <a:t>Sydney Daniel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42" y="3262311"/>
            <a:ext cx="2705258" cy="18002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93" y="3267214"/>
            <a:ext cx="2674004" cy="18191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61" y="1604280"/>
            <a:ext cx="2614335" cy="17334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31" y="5086350"/>
            <a:ext cx="2771775" cy="16478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019674"/>
            <a:ext cx="2686050" cy="1704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01" y="3295649"/>
            <a:ext cx="2647950" cy="17335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54" y="1700819"/>
            <a:ext cx="2626404" cy="16368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55496" cy="16712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65" y="4999653"/>
            <a:ext cx="2570335" cy="1704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88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Cars/ windshields</a:t>
            </a:r>
          </a:p>
          <a:p>
            <a:r>
              <a:rPr lang="en-US" sz="3200" dirty="0" smtClean="0"/>
              <a:t>Roofs</a:t>
            </a:r>
          </a:p>
          <a:p>
            <a:r>
              <a:rPr lang="en-US" sz="3200" dirty="0" smtClean="0"/>
              <a:t>Crops</a:t>
            </a:r>
          </a:p>
          <a:p>
            <a:r>
              <a:rPr lang="en-US" sz="3200" dirty="0" smtClean="0"/>
              <a:t>Livestock</a:t>
            </a:r>
          </a:p>
          <a:p>
            <a:r>
              <a:rPr lang="en-US" sz="3200" dirty="0" smtClean="0"/>
              <a:t>Large cities can accrue hundreds of millions in damage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2362200" cy="2362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946400" cy="2209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87284"/>
            <a:ext cx="2286000" cy="2000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07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Lightning comes from cumulonimbus clouds</a:t>
            </a:r>
          </a:p>
          <a:p>
            <a:r>
              <a:rPr lang="en-US" sz="2400" dirty="0" smtClean="0"/>
              <a:t>It is a build-up of static electricity by colliding ice and snow particles in the cloud</a:t>
            </a:r>
          </a:p>
          <a:p>
            <a:r>
              <a:rPr lang="en-US" sz="2400" dirty="0" smtClean="0"/>
              <a:t>The flash usually is the return strike</a:t>
            </a:r>
          </a:p>
          <a:p>
            <a:r>
              <a:rPr lang="en-US" sz="2400" dirty="0" smtClean="0"/>
              <a:t>Thunder heard usually 5 sec. per mile after flash.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6168803" cy="3124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77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Lightning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Lightning actually isn't a criteria for severe weather</a:t>
            </a:r>
          </a:p>
          <a:p>
            <a:r>
              <a:rPr lang="en-US" dirty="0" smtClean="0"/>
              <a:t>Still very dangerous, 28 deaths in 2012</a:t>
            </a:r>
          </a:p>
          <a:p>
            <a:r>
              <a:rPr lang="en-US" dirty="0" smtClean="0"/>
              <a:t>Florida has the highest lightning occurrence in the US (5 deaths last year)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998487" cy="52197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81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www.youtube.com/watch?v=lUUOdO6eEZA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6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How is severe weather categorized?</a:t>
            </a:r>
          </a:p>
          <a:p>
            <a:r>
              <a:rPr lang="en-US" dirty="0" smtClean="0"/>
              <a:t>Physical Mechanisms</a:t>
            </a:r>
          </a:p>
          <a:p>
            <a:r>
              <a:rPr lang="en-US" dirty="0" smtClean="0"/>
              <a:t>Vulnerability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Social</a:t>
            </a:r>
          </a:p>
          <a:p>
            <a:r>
              <a:rPr lang="en-US" dirty="0" smtClean="0"/>
              <a:t>Examples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2848391" cy="18954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409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Severe is Severe?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any dangerous meteorological phenomena with the potential to cause damage, serious social disruption, or loss of human life.</a:t>
            </a:r>
          </a:p>
          <a:p>
            <a:r>
              <a:rPr lang="en-US" dirty="0" smtClean="0"/>
              <a:t>Three severe thunderstorm categories</a:t>
            </a:r>
          </a:p>
          <a:p>
            <a:pPr lvl="1"/>
            <a:r>
              <a:rPr lang="en-US" dirty="0" smtClean="0"/>
              <a:t>Approaching Severe</a:t>
            </a:r>
          </a:p>
          <a:p>
            <a:pPr lvl="1"/>
            <a:r>
              <a:rPr lang="en-US" dirty="0" smtClean="0"/>
              <a:t>Severe</a:t>
            </a:r>
          </a:p>
          <a:p>
            <a:pPr lvl="1"/>
            <a:r>
              <a:rPr lang="en-US" dirty="0" smtClean="0"/>
              <a:t>Significantly Severe</a:t>
            </a:r>
          </a:p>
        </p:txBody>
      </p:sp>
    </p:spTree>
    <p:extLst>
      <p:ext uri="{BB962C8B-B14F-4D97-AF65-F5344CB8AC3E}">
        <p14:creationId xmlns:p14="http://schemas.microsoft.com/office/powerpoint/2010/main" val="157932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Severe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as </a:t>
            </a:r>
            <a:r>
              <a:rPr lang="en-US" dirty="0"/>
              <a:t>hail between </a:t>
            </a:r>
            <a:r>
              <a:rPr lang="en-US" baseline="30000" dirty="0"/>
              <a:t>1</a:t>
            </a:r>
            <a:r>
              <a:rPr lang="en-US" dirty="0"/>
              <a:t>⁄</a:t>
            </a:r>
            <a:r>
              <a:rPr lang="en-US" baseline="-25000" dirty="0"/>
              <a:t>2</a:t>
            </a:r>
            <a:r>
              <a:rPr lang="en-US" dirty="0"/>
              <a:t> to 1 </a:t>
            </a:r>
            <a:r>
              <a:rPr lang="en-US" dirty="0" smtClean="0"/>
              <a:t>inch diameter </a:t>
            </a:r>
            <a:r>
              <a:rPr lang="en-US" dirty="0"/>
              <a:t>or winds between 50 and 58 M.P.H. (50 knots</a:t>
            </a:r>
            <a:r>
              <a:rPr lang="en-US" dirty="0" smtClean="0"/>
              <a:t>).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2514600" cy="33616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0" y="3500022"/>
            <a:ext cx="3827166" cy="2514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2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</a:t>
            </a:r>
            <a:r>
              <a:rPr lang="en-US" dirty="0"/>
              <a:t>as hail </a:t>
            </a:r>
            <a:r>
              <a:rPr lang="en-US" dirty="0" smtClean="0"/>
              <a:t>1 inch diameter </a:t>
            </a:r>
            <a:r>
              <a:rPr lang="en-US" dirty="0"/>
              <a:t>or larger, winds 58 </a:t>
            </a:r>
            <a:r>
              <a:rPr lang="en-US" dirty="0" smtClean="0"/>
              <a:t>mph </a:t>
            </a:r>
            <a:r>
              <a:rPr lang="en-US" dirty="0"/>
              <a:t>or stronger, or a tornado.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2209800" cy="29501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03847"/>
            <a:ext cx="3397846" cy="278130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15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Severe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as hail 2 inches in diameter or larger, winds above 75 mph, a tornado of strength EF2 or stronger, and the occurrence of flash floods by heavy precipitation.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13174"/>
            <a:ext cx="2590800" cy="1940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13174"/>
            <a:ext cx="2916201" cy="19405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895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Dangerous rotating column of air in contact with both the ground and base of a cumulonimbus cloud (thundercloud).</a:t>
            </a:r>
          </a:p>
          <a:p>
            <a:r>
              <a:rPr lang="en-US" dirty="0" smtClean="0"/>
              <a:t>Six categories:</a:t>
            </a:r>
          </a:p>
          <a:p>
            <a:pPr lvl="1"/>
            <a:r>
              <a:rPr lang="en-US" dirty="0"/>
              <a:t>EF0- </a:t>
            </a:r>
            <a:r>
              <a:rPr lang="en-US" dirty="0" smtClean="0"/>
              <a:t>65–85 mph</a:t>
            </a:r>
          </a:p>
          <a:p>
            <a:pPr lvl="1"/>
            <a:r>
              <a:rPr lang="en-US" dirty="0"/>
              <a:t>EF1- </a:t>
            </a:r>
            <a:r>
              <a:rPr lang="en-US" dirty="0" smtClean="0"/>
              <a:t>86–110 mph</a:t>
            </a:r>
          </a:p>
          <a:p>
            <a:pPr lvl="1"/>
            <a:r>
              <a:rPr lang="en-US" dirty="0"/>
              <a:t>EF2- </a:t>
            </a:r>
            <a:r>
              <a:rPr lang="en-US" dirty="0" smtClean="0"/>
              <a:t>111–135 mph</a:t>
            </a:r>
          </a:p>
          <a:p>
            <a:pPr lvl="1"/>
            <a:r>
              <a:rPr lang="en-US" dirty="0"/>
              <a:t>EF3- 136–165 </a:t>
            </a:r>
            <a:r>
              <a:rPr lang="en-US" dirty="0" smtClean="0"/>
              <a:t>mph</a:t>
            </a:r>
          </a:p>
          <a:p>
            <a:pPr lvl="1"/>
            <a:r>
              <a:rPr lang="en-US" dirty="0"/>
              <a:t>EF4- </a:t>
            </a:r>
            <a:r>
              <a:rPr lang="en-US" dirty="0" smtClean="0"/>
              <a:t>166–200 mph</a:t>
            </a:r>
          </a:p>
          <a:p>
            <a:pPr lvl="1"/>
            <a:r>
              <a:rPr lang="en-US" dirty="0"/>
              <a:t>EF5- &gt;</a:t>
            </a:r>
            <a:r>
              <a:rPr lang="en-US" dirty="0" smtClean="0"/>
              <a:t>200 mph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124200" cy="2343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48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ain falls from a strong thunderstorm and gets sucked back up.</a:t>
            </a:r>
          </a:p>
          <a:p>
            <a:r>
              <a:rPr lang="en-US" dirty="0" smtClean="0"/>
              <a:t>The rain freezes high up in the cloud and falls again</a:t>
            </a:r>
          </a:p>
          <a:p>
            <a:r>
              <a:rPr lang="en-US" dirty="0" smtClean="0"/>
              <a:t>Process continues till heavy enough to fall to the earth.</a:t>
            </a:r>
          </a:p>
          <a:p>
            <a:r>
              <a:rPr lang="en-US" dirty="0" smtClean="0"/>
              <a:t>Creates layers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962400" cy="26449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93" y="690979"/>
            <a:ext cx="3133214" cy="31437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63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Oklahoma City Hail Storm - May 16, 2010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www.youtube.com/watch?v=ABlrCHM9IhU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</TotalTime>
  <Words>325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Severe Weather</vt:lpstr>
      <vt:lpstr>Outline</vt:lpstr>
      <vt:lpstr>How Severe is Severe?</vt:lpstr>
      <vt:lpstr>Approaching Severe </vt:lpstr>
      <vt:lpstr>Severe</vt:lpstr>
      <vt:lpstr>Significantly Severe</vt:lpstr>
      <vt:lpstr>Tornadoes</vt:lpstr>
      <vt:lpstr>HAIL</vt:lpstr>
      <vt:lpstr>Oklahoma City Hail Storm - May 16, 2010 </vt:lpstr>
      <vt:lpstr>Damage</vt:lpstr>
      <vt:lpstr>Lightning Process</vt:lpstr>
      <vt:lpstr>Lightning Criteria</vt:lpstr>
      <vt:lpstr>Lightning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Severe Weather</dc:title>
  <dc:creator>Michael L Didomizio</dc:creator>
  <cp:lastModifiedBy>William Grauer Clark</cp:lastModifiedBy>
  <cp:revision>17</cp:revision>
  <dcterms:created xsi:type="dcterms:W3CDTF">2013-04-03T20:10:18Z</dcterms:created>
  <dcterms:modified xsi:type="dcterms:W3CDTF">2013-04-04T17:53:11Z</dcterms:modified>
</cp:coreProperties>
</file>